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6" r:id="rId3"/>
    <p:sldId id="266" r:id="rId4"/>
    <p:sldId id="257" r:id="rId5"/>
    <p:sldId id="258" r:id="rId6"/>
    <p:sldId id="267" r:id="rId7"/>
    <p:sldId id="260" r:id="rId8"/>
    <p:sldId id="263" r:id="rId9"/>
    <p:sldId id="262" r:id="rId10"/>
    <p:sldId id="261" r:id="rId11"/>
    <p:sldId id="271" r:id="rId12"/>
    <p:sldId id="272" r:id="rId13"/>
    <p:sldId id="265" r:id="rId14"/>
    <p:sldId id="273" r:id="rId15"/>
    <p:sldId id="275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182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everything-you-need-to-know-about-min-max-normalization-in-python-b79592732b79" TargetMode="External"/><Relationship Id="rId13" Type="http://schemas.openxmlformats.org/officeDocument/2006/relationships/hyperlink" Target="https://keras.io/api/losses/probabilistic_losses/#categorical_crossentropy-functi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sites.wustl.edu/jeffheaton/t81-558/" TargetMode="External"/><Relationship Id="rId12" Type="http://schemas.openxmlformats.org/officeDocument/2006/relationships/hyperlink" Target="https://keras.io/api/layers/activation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VgyKQ5MTDFc" TargetMode="External"/><Relationship Id="rId11" Type="http://schemas.openxmlformats.org/officeDocument/2006/relationships/hyperlink" Target="https://keras.io/api/layers/initializers/" TargetMode="External"/><Relationship Id="rId5" Type="http://schemas.openxmlformats.org/officeDocument/2006/relationships/hyperlink" Target="http://kdd.ics.uci.edu/databases/kddcup99/task.html" TargetMode="External"/><Relationship Id="rId10" Type="http://schemas.openxmlformats.org/officeDocument/2006/relationships/hyperlink" Target="https://keras.io/guides/sequential_model/" TargetMode="External"/><Relationship Id="rId4" Type="http://schemas.openxmlformats.org/officeDocument/2006/relationships/hyperlink" Target="http://kdd.ics.uci.edu/databases/kddcup99/kddcup.data_10_percent.gz" TargetMode="External"/><Relationship Id="rId9" Type="http://schemas.openxmlformats.org/officeDocument/2006/relationships/hyperlink" Target="https://scikit-learn.org/stable/modules/generated/sklearn.decomposition.PCA.html" TargetMode="External"/><Relationship Id="rId14" Type="http://schemas.openxmlformats.org/officeDocument/2006/relationships/hyperlink" Target="https://keras.io/api/optimizer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50531" y="1393150"/>
            <a:ext cx="7815739" cy="38189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14"/>
              </a:lnSpc>
              <a:buNone/>
            </a:pPr>
            <a:r>
              <a:rPr lang="en-US" sz="4811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Network Intrusion Detection Using Artificial Neural Networks</a:t>
            </a:r>
            <a:endParaRPr lang="en-US" sz="4811" dirty="0"/>
          </a:p>
        </p:txBody>
      </p:sp>
      <p:sp>
        <p:nvSpPr>
          <p:cNvPr id="6" name="Text 2"/>
          <p:cNvSpPr/>
          <p:nvPr/>
        </p:nvSpPr>
        <p:spPr>
          <a:xfrm>
            <a:off x="6150531" y="5477708"/>
            <a:ext cx="7815739" cy="8497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1"/>
              </a:lnSpc>
              <a:buNone/>
            </a:pPr>
            <a:r>
              <a:rPr lang="en-US" sz="139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This project focuses on developing a network intrusion detection system using artificial neural networks. The system is trained on the KDD Cup 1999 dataset, a subset of the original data, with the goal of improving accuracy and time-efficiency compared to traditional rule-based methods.</a:t>
            </a:r>
          </a:p>
          <a:p>
            <a:pPr marL="0" indent="0">
              <a:lnSpc>
                <a:spcPts val="2231"/>
              </a:lnSpc>
              <a:buNone/>
            </a:pPr>
            <a:endParaRPr lang="en-US" sz="1395" dirty="0">
              <a:solidFill>
                <a:srgbClr val="D7E5D8"/>
              </a:solidFill>
              <a:latin typeface="Syne" pitchFamily="34" charset="0"/>
              <a:ea typeface="Syne" pitchFamily="34" charset="-122"/>
            </a:endParaRPr>
          </a:p>
          <a:p>
            <a:pPr marL="0" indent="0">
              <a:lnSpc>
                <a:spcPts val="2231"/>
              </a:lnSpc>
              <a:buNone/>
            </a:pPr>
            <a:endParaRPr lang="en-US" sz="1395" dirty="0">
              <a:solidFill>
                <a:srgbClr val="D7E5D8"/>
              </a:solidFill>
              <a:latin typeface="Syne" pitchFamily="34" charset="0"/>
              <a:ea typeface="Syne" pitchFamily="34" charset="-122"/>
            </a:endParaRPr>
          </a:p>
          <a:p>
            <a:pPr marL="0" indent="0">
              <a:lnSpc>
                <a:spcPts val="2231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ARNAB DAS ID:19301029</a:t>
            </a:r>
          </a:p>
          <a:p>
            <a:pPr marL="0" indent="0">
              <a:lnSpc>
                <a:spcPts val="2231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AVIZIT SARKAR ID:19201113</a:t>
            </a:r>
          </a:p>
          <a:p>
            <a:pPr marL="0" indent="0">
              <a:lnSpc>
                <a:spcPts val="2231"/>
              </a:lnSpc>
              <a:buNone/>
            </a:pPr>
            <a:endParaRPr lang="en-US" sz="139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20716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Hyperparameter Tuning and Optimization</a:t>
            </a:r>
            <a:endParaRPr lang="en-US" sz="4350" dirty="0"/>
          </a:p>
        </p:txBody>
      </p:sp>
      <p:sp>
        <p:nvSpPr>
          <p:cNvPr id="6" name="Shape 2"/>
          <p:cNvSpPr/>
          <p:nvPr/>
        </p:nvSpPr>
        <p:spPr>
          <a:xfrm>
            <a:off x="4795480" y="3010614"/>
            <a:ext cx="44172" cy="4614267"/>
          </a:xfrm>
          <a:prstGeom prst="roundRect">
            <a:avLst>
              <a:gd name="adj" fmla="val 225114"/>
            </a:avLst>
          </a:prstGeom>
          <a:solidFill>
            <a:srgbClr val="6D9121"/>
          </a:solidFill>
          <a:ln/>
        </p:spPr>
      </p:sp>
      <p:sp>
        <p:nvSpPr>
          <p:cNvPr id="7" name="Shape 3"/>
          <p:cNvSpPr/>
          <p:nvPr/>
        </p:nvSpPr>
        <p:spPr>
          <a:xfrm>
            <a:off x="5066050" y="3409533"/>
            <a:ext cx="773311" cy="44172"/>
          </a:xfrm>
          <a:prstGeom prst="roundRect">
            <a:avLst>
              <a:gd name="adj" fmla="val 225114"/>
            </a:avLst>
          </a:prstGeom>
          <a:solidFill>
            <a:srgbClr val="6D9121"/>
          </a:solidFill>
          <a:ln/>
        </p:spPr>
      </p:sp>
      <p:sp>
        <p:nvSpPr>
          <p:cNvPr id="8" name="Shape 4"/>
          <p:cNvSpPr/>
          <p:nvPr/>
        </p:nvSpPr>
        <p:spPr>
          <a:xfrm>
            <a:off x="4568964" y="3183136"/>
            <a:ext cx="497086" cy="497086"/>
          </a:xfrm>
          <a:prstGeom prst="roundRect">
            <a:avLst>
              <a:gd name="adj" fmla="val 2000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29817" y="3224451"/>
            <a:ext cx="175379" cy="4143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62"/>
              </a:lnSpc>
              <a:buNone/>
            </a:pPr>
            <a:r>
              <a:rPr lang="en-US" sz="261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10" dirty="0"/>
          </a:p>
        </p:txBody>
      </p:sp>
      <p:sp>
        <p:nvSpPr>
          <p:cNvPr id="10" name="Text 6"/>
          <p:cNvSpPr/>
          <p:nvPr/>
        </p:nvSpPr>
        <p:spPr>
          <a:xfrm>
            <a:off x="6032778" y="3231475"/>
            <a:ext cx="3955494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Training/Test Split</a:t>
            </a:r>
            <a:endParaRPr lang="en-US" sz="2175" dirty="0"/>
          </a:p>
        </p:txBody>
      </p:sp>
      <p:sp>
        <p:nvSpPr>
          <p:cNvPr id="11" name="Text 7"/>
          <p:cNvSpPr/>
          <p:nvPr/>
        </p:nvSpPr>
        <p:spPr>
          <a:xfrm>
            <a:off x="6032778" y="3709273"/>
            <a:ext cx="776906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0.65/0.35 split ratio yielded the highest test accuracy of 0.9937.</a:t>
            </a:r>
            <a:endParaRPr lang="en-US" sz="1740" dirty="0"/>
          </a:p>
        </p:txBody>
      </p:sp>
      <p:sp>
        <p:nvSpPr>
          <p:cNvPr id="12" name="Shape 8"/>
          <p:cNvSpPr/>
          <p:nvPr/>
        </p:nvSpPr>
        <p:spPr>
          <a:xfrm>
            <a:off x="5066050" y="4903410"/>
            <a:ext cx="773311" cy="44172"/>
          </a:xfrm>
          <a:prstGeom prst="roundRect">
            <a:avLst>
              <a:gd name="adj" fmla="val 225114"/>
            </a:avLst>
          </a:prstGeom>
          <a:solidFill>
            <a:srgbClr val="6D9121"/>
          </a:solidFill>
          <a:ln/>
        </p:spPr>
      </p:sp>
      <p:sp>
        <p:nvSpPr>
          <p:cNvPr id="13" name="Shape 9"/>
          <p:cNvSpPr/>
          <p:nvPr/>
        </p:nvSpPr>
        <p:spPr>
          <a:xfrm>
            <a:off x="4568964" y="4677013"/>
            <a:ext cx="497086" cy="497086"/>
          </a:xfrm>
          <a:prstGeom prst="roundRect">
            <a:avLst>
              <a:gd name="adj" fmla="val 2000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651236" y="4718328"/>
            <a:ext cx="332423" cy="4143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62"/>
              </a:lnSpc>
              <a:buNone/>
            </a:pPr>
            <a:r>
              <a:rPr lang="en-US" sz="261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10" dirty="0"/>
          </a:p>
        </p:txBody>
      </p:sp>
      <p:sp>
        <p:nvSpPr>
          <p:cNvPr id="15" name="Text 11"/>
          <p:cNvSpPr/>
          <p:nvPr/>
        </p:nvSpPr>
        <p:spPr>
          <a:xfrm>
            <a:off x="6032778" y="472535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Batch Size</a:t>
            </a:r>
            <a:endParaRPr lang="en-US" sz="2175" dirty="0"/>
          </a:p>
        </p:txBody>
      </p:sp>
      <p:sp>
        <p:nvSpPr>
          <p:cNvPr id="16" name="Text 12"/>
          <p:cNvSpPr/>
          <p:nvPr/>
        </p:nvSpPr>
        <p:spPr>
          <a:xfrm>
            <a:off x="6032778" y="5203150"/>
            <a:ext cx="776906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batch size of 128 provided the best balance between training time and accuracy.</a:t>
            </a:r>
            <a:endParaRPr lang="en-US" sz="1740" dirty="0"/>
          </a:p>
        </p:txBody>
      </p:sp>
      <p:sp>
        <p:nvSpPr>
          <p:cNvPr id="17" name="Shape 13"/>
          <p:cNvSpPr/>
          <p:nvPr/>
        </p:nvSpPr>
        <p:spPr>
          <a:xfrm>
            <a:off x="5066050" y="6750784"/>
            <a:ext cx="773311" cy="44172"/>
          </a:xfrm>
          <a:prstGeom prst="roundRect">
            <a:avLst>
              <a:gd name="adj" fmla="val 225114"/>
            </a:avLst>
          </a:prstGeom>
          <a:solidFill>
            <a:srgbClr val="6D9121"/>
          </a:solidFill>
          <a:ln/>
        </p:spPr>
      </p:sp>
      <p:sp>
        <p:nvSpPr>
          <p:cNvPr id="18" name="Shape 14"/>
          <p:cNvSpPr/>
          <p:nvPr/>
        </p:nvSpPr>
        <p:spPr>
          <a:xfrm>
            <a:off x="4568964" y="6524387"/>
            <a:ext cx="497086" cy="497086"/>
          </a:xfrm>
          <a:prstGeom prst="roundRect">
            <a:avLst>
              <a:gd name="adj" fmla="val 2000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642664" y="6565702"/>
            <a:ext cx="349687" cy="4143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62"/>
              </a:lnSpc>
              <a:buNone/>
            </a:pPr>
            <a:r>
              <a:rPr lang="en-US" sz="261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10" dirty="0"/>
          </a:p>
        </p:txBody>
      </p:sp>
      <p:sp>
        <p:nvSpPr>
          <p:cNvPr id="20" name="Text 16"/>
          <p:cNvSpPr/>
          <p:nvPr/>
        </p:nvSpPr>
        <p:spPr>
          <a:xfrm>
            <a:off x="6032778" y="6572726"/>
            <a:ext cx="3978235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PCA Components</a:t>
            </a:r>
            <a:endParaRPr lang="en-US" sz="2175" dirty="0"/>
          </a:p>
        </p:txBody>
      </p:sp>
      <p:sp>
        <p:nvSpPr>
          <p:cNvPr id="21" name="Text 17"/>
          <p:cNvSpPr/>
          <p:nvPr/>
        </p:nvSpPr>
        <p:spPr>
          <a:xfrm>
            <a:off x="6032778" y="7050524"/>
            <a:ext cx="776906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32 PCA components achieved the optimal test accuracy of 0.9991.</a:t>
            </a:r>
            <a:endParaRPr lang="en-US" sz="17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543997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48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88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Future Work</a:t>
            </a:r>
            <a:endParaRPr kumimoji="0" lang="en-US" sz="388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3"/>
          <p:cNvSpPr/>
          <p:nvPr/>
        </p:nvSpPr>
        <p:spPr>
          <a:xfrm>
            <a:off x="7295555" y="1457325"/>
            <a:ext cx="39410" cy="6228159"/>
          </a:xfrm>
          <a:prstGeom prst="roundRect">
            <a:avLst>
              <a:gd name="adj" fmla="val 225526"/>
            </a:avLst>
          </a:prstGeom>
          <a:solidFill>
            <a:srgbClr val="6D9121"/>
          </a:solidFill>
          <a:ln/>
        </p:spPr>
      </p:sp>
      <p:sp>
        <p:nvSpPr>
          <p:cNvPr id="8" name="Shape 4"/>
          <p:cNvSpPr/>
          <p:nvPr/>
        </p:nvSpPr>
        <p:spPr>
          <a:xfrm>
            <a:off x="6401753" y="1814096"/>
            <a:ext cx="691277" cy="39410"/>
          </a:xfrm>
          <a:prstGeom prst="roundRect">
            <a:avLst>
              <a:gd name="adj" fmla="val 225526"/>
            </a:avLst>
          </a:prstGeom>
          <a:solidFill>
            <a:srgbClr val="6D9121"/>
          </a:solidFill>
          <a:ln/>
        </p:spPr>
      </p:sp>
      <p:sp>
        <p:nvSpPr>
          <p:cNvPr id="9" name="Shape 5"/>
          <p:cNvSpPr/>
          <p:nvPr/>
        </p:nvSpPr>
        <p:spPr>
          <a:xfrm>
            <a:off x="7093029" y="1611630"/>
            <a:ext cx="444341" cy="444341"/>
          </a:xfrm>
          <a:prstGeom prst="roundRect">
            <a:avLst>
              <a:gd name="adj" fmla="val 2000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236738" y="1648658"/>
            <a:ext cx="15680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ts val="2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33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kumimoji="0" lang="en-US" sz="23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7"/>
          <p:cNvSpPr/>
          <p:nvPr/>
        </p:nvSpPr>
        <p:spPr>
          <a:xfrm>
            <a:off x="2624376" y="1654731"/>
            <a:ext cx="3604617" cy="1234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r" defTabSz="914400" rtl="0" eaLnBrk="1" fontAlgn="auto" latinLnBrk="0" hangingPunct="1">
              <a:lnSpc>
                <a:spcPts val="24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4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Explore Alternative Encoding Methods</a:t>
            </a:r>
            <a:endParaRPr kumimoji="0" lang="en-US" sz="194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8"/>
          <p:cNvSpPr/>
          <p:nvPr/>
        </p:nvSpPr>
        <p:spPr>
          <a:xfrm>
            <a:off x="2624376" y="2383604"/>
            <a:ext cx="3604617" cy="18880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r" defTabSz="914400" rtl="0" eaLnBrk="1" fontAlgn="auto" latinLnBrk="0" hangingPunct="1">
              <a:lnSpc>
                <a:spcPts val="24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5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Experiment with different encoding techniques for the input features to further improve the model's accuracy and efficiency.</a:t>
            </a:r>
            <a:endParaRPr kumimoji="0" lang="en-US" sz="155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537371" y="2801481"/>
            <a:ext cx="691277" cy="39410"/>
          </a:xfrm>
          <a:prstGeom prst="roundRect">
            <a:avLst>
              <a:gd name="adj" fmla="val 225526"/>
            </a:avLst>
          </a:prstGeom>
          <a:solidFill>
            <a:srgbClr val="6D9121"/>
          </a:solidFill>
          <a:ln/>
        </p:spPr>
      </p:sp>
      <p:sp>
        <p:nvSpPr>
          <p:cNvPr id="14" name="Shape 10"/>
          <p:cNvSpPr/>
          <p:nvPr/>
        </p:nvSpPr>
        <p:spPr>
          <a:xfrm>
            <a:off x="7093029" y="2599015"/>
            <a:ext cx="444341" cy="444341"/>
          </a:xfrm>
          <a:prstGeom prst="roundRect">
            <a:avLst>
              <a:gd name="adj" fmla="val 2000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166610" y="2636044"/>
            <a:ext cx="29718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ts val="2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33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kumimoji="0" lang="en-US" sz="23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8401407" y="2642116"/>
            <a:ext cx="3604617" cy="617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4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4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Optimize Feature Selection</a:t>
            </a:r>
            <a:endParaRPr kumimoji="0" lang="en-US" sz="194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8401407" y="3133618"/>
            <a:ext cx="3604617" cy="15081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4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5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Investigate the impact of removing continuous feature columns to streamline the neural network architecture and reduce training time.</a:t>
            </a:r>
            <a:endParaRPr kumimoji="0" lang="en-US" sz="155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4"/>
          <p:cNvSpPr/>
          <p:nvPr/>
        </p:nvSpPr>
        <p:spPr>
          <a:xfrm>
            <a:off x="6401753" y="5023187"/>
            <a:ext cx="691277" cy="39410"/>
          </a:xfrm>
          <a:prstGeom prst="roundRect">
            <a:avLst>
              <a:gd name="adj" fmla="val 225526"/>
            </a:avLst>
          </a:prstGeom>
          <a:solidFill>
            <a:srgbClr val="6D9121"/>
          </a:solidFill>
          <a:ln/>
        </p:spPr>
      </p:sp>
      <p:sp>
        <p:nvSpPr>
          <p:cNvPr id="19" name="Shape 15"/>
          <p:cNvSpPr/>
          <p:nvPr/>
        </p:nvSpPr>
        <p:spPr>
          <a:xfrm>
            <a:off x="7093029" y="4820722"/>
            <a:ext cx="444341" cy="444341"/>
          </a:xfrm>
          <a:prstGeom prst="roundRect">
            <a:avLst>
              <a:gd name="adj" fmla="val 2000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158871" y="4857750"/>
            <a:ext cx="31253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ts val="29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33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kumimoji="0" lang="en-US" sz="23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2624376" y="4863822"/>
            <a:ext cx="3604617" cy="9258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r" defTabSz="914400" rtl="0" eaLnBrk="1" fontAlgn="auto" latinLnBrk="0" hangingPunct="1">
              <a:lnSpc>
                <a:spcPts val="24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4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Enhance Preprocessing Techniques</a:t>
            </a:r>
            <a:endParaRPr kumimoji="0" lang="en-US" sz="194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2624376" y="5619965"/>
            <a:ext cx="3604617" cy="18681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r" defTabSz="914400" rtl="0" eaLnBrk="1" fontAlgn="auto" latinLnBrk="0" hangingPunct="1">
              <a:lnSpc>
                <a:spcPts val="24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5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Evaluate the use of advanced data preprocessing methods, such as advanced scaling or dimensionality reduction, to enhance the model's performance.</a:t>
            </a:r>
            <a:endParaRPr kumimoji="0" lang="en-US" sz="155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123372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74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Conclusion</a:t>
            </a:r>
            <a:endParaRPr kumimoji="0" lang="en-US" sz="437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037993" y="2601635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48903" y="2622352"/>
            <a:ext cx="2759154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87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Successful Implementation</a:t>
            </a:r>
            <a:endParaRPr kumimoji="0" lang="en-US" sz="218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2648903" y="3797141"/>
            <a:ext cx="2759154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The neural network model developed for network intrusion detection has demonstrated high accuracy and efficiency, achieving an optimal test accuracy of over 99%.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630228" y="2601635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41137" y="2622352"/>
            <a:ext cx="2759154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87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Continuous Improvement</a:t>
            </a:r>
            <a:endParaRPr kumimoji="0" lang="en-US" sz="218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41137" y="3797141"/>
            <a:ext cx="2759154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While the current solution is satisfactory, the team has identified opportunities for further optimization, such as exploring alternative encoding methods and evaluating the impact of removing certain feature columns.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9222462" y="2601635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33372" y="2622352"/>
            <a:ext cx="275915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87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Practical Application</a:t>
            </a:r>
            <a:endParaRPr kumimoji="0" lang="en-US" sz="218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833372" y="3449955"/>
            <a:ext cx="2759154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This project showcases the potential of artificial neural networks in addressing real-world cybersecurity challenges, paving the way for more advanced intrusion detection systems in the future.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1535787"/>
            <a:ext cx="88996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74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Acknowledgements</a:t>
            </a:r>
            <a:endParaRPr kumimoji="0" lang="en-US" sz="437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3"/>
          <p:cNvSpPr/>
          <p:nvPr/>
        </p:nvSpPr>
        <p:spPr>
          <a:xfrm>
            <a:off x="2037993" y="2563416"/>
            <a:ext cx="3370064" cy="4130397"/>
          </a:xfrm>
          <a:prstGeom prst="roundRect">
            <a:avLst>
              <a:gd name="adj" fmla="val 29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67783" y="2793206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87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Academic Advisors</a:t>
            </a:r>
            <a:endParaRPr kumimoji="0" lang="en-US" sz="218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5"/>
          <p:cNvSpPr/>
          <p:nvPr/>
        </p:nvSpPr>
        <p:spPr>
          <a:xfrm>
            <a:off x="2267783" y="3620810"/>
            <a:ext cx="291048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We would like to express our sincere gratitude to our academic advisors for their invaluable guidance and support throughout this project.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630228" y="2563416"/>
            <a:ext cx="3370064" cy="4130397"/>
          </a:xfrm>
          <a:prstGeom prst="roundRect">
            <a:avLst>
              <a:gd name="adj" fmla="val 29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860018" y="2793206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87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Peer Reviewers</a:t>
            </a:r>
            <a:endParaRPr kumimoji="0" lang="en-US" sz="218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860018" y="3620810"/>
            <a:ext cx="291048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We appreciate the insightful feedback and constructive criticism from our fellow students, which helped us refine and improve our work.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9222462" y="2563416"/>
            <a:ext cx="3370064" cy="4130397"/>
          </a:xfrm>
          <a:prstGeom prst="roundRect">
            <a:avLst>
              <a:gd name="adj" fmla="val 29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452253" y="2793206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87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Online Resources</a:t>
            </a:r>
            <a:endParaRPr kumimoji="0" lang="en-US" sz="218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9452254" y="3487580"/>
            <a:ext cx="2789900" cy="2563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We are thankful for the wealth of knowledge and examples available online, which were instrumental in shaping our understanding and implementation of the network intrusion detection system.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39797" y="483394"/>
            <a:ext cx="4395073" cy="549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43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1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Resources used</a:t>
            </a:r>
            <a:endParaRPr kumimoji="0" lang="en-US" sz="346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3139797" y="1471970"/>
            <a:ext cx="1765935" cy="5493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16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Primary Sources</a:t>
            </a:r>
            <a:endParaRPr kumimoji="0" lang="en-US" sz="173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3139797" y="2197060"/>
            <a:ext cx="1765935" cy="22507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2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4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The project relies on several primary sources, including the KDD Cup 1999 dataset and technical papers from leading experts in the field of network intrusion detection.</a:t>
            </a:r>
            <a:endParaRPr kumimoji="0" lang="en-US" sz="138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5342215" y="1471970"/>
            <a:ext cx="1765935" cy="8240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16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Online Resources</a:t>
            </a:r>
            <a:endParaRPr kumimoji="0" lang="en-US" sz="173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5342215" y="2471738"/>
            <a:ext cx="1765935" cy="28134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2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4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The team also consulted various online tutorials, blog posts, and video lectures to deepen their understanding of neural network architectures and optimization techniques.</a:t>
            </a:r>
            <a:endParaRPr kumimoji="0" lang="en-US" sz="138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664522" y="1471970"/>
            <a:ext cx="3848466" cy="5493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16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0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Inspiration</a:t>
            </a:r>
            <a:endParaRPr kumimoji="0" lang="en-US" sz="173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664523" y="2197060"/>
            <a:ext cx="1592494" cy="33761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2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4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The team drew inspiration from cutting-edge research papers on network intrusion detection using deep learning, as well as open-source project examples that demonstrated effective implementation strategies.</a:t>
            </a:r>
            <a:endParaRPr kumimoji="0" lang="en-US" sz="138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3337619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621167" y="42767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382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62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References</a:t>
            </a:r>
            <a:endParaRPr kumimoji="0" lang="en-US" sz="306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3621167" y="1224677"/>
            <a:ext cx="7388066" cy="11685270"/>
          </a:xfrm>
          <a:prstGeom prst="roundRect">
            <a:avLst>
              <a:gd name="adj" fmla="val 94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3628787" y="1232297"/>
            <a:ext cx="7372826" cy="1196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4033123" y="1333143"/>
            <a:ext cx="3122771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KDD Cup 1999 Dataset</a:t>
            </a:r>
            <a:endParaRPr kumimoji="0" lang="en-US" sz="1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74506" y="1333143"/>
            <a:ext cx="3371612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1" i="0" u="sng" strike="noStrike" kern="1200" cap="none" spc="0" normalizeH="0" baseline="0" noProof="0" dirty="0">
                <a:ln>
                  <a:noFill/>
                </a:ln>
                <a:solidFill>
                  <a:srgbClr val="A9F00F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http://kdd.ics.uci.edu/databases/kddcup99/kddcup.data_10_percent.gz</a:t>
            </a: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, date and time of access: 19.04.2024 | 14:31</a:t>
            </a:r>
            <a:endParaRPr kumimoji="0" lang="en-US" sz="1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6"/>
          <p:cNvSpPr/>
          <p:nvPr/>
        </p:nvSpPr>
        <p:spPr>
          <a:xfrm>
            <a:off x="3628787" y="2428875"/>
            <a:ext cx="7372826" cy="9478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3784283" y="2529721"/>
            <a:ext cx="337161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2. KDD Cup 1999 Task Description</a:t>
            </a:r>
            <a:endParaRPr kumimoji="0" lang="en-US" sz="1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474506" y="2529721"/>
            <a:ext cx="337161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1" i="0" u="sng" strike="noStrike" kern="1200" cap="none" spc="0" normalizeH="0" baseline="0" noProof="0" dirty="0">
                <a:ln>
                  <a:noFill/>
                </a:ln>
                <a:solidFill>
                  <a:srgbClr val="A9F00F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http://kdd.ics.uci.edu/databases/kddcup99/task.html</a:t>
            </a: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, date and time of access: 19.04.2021 | 15:01</a:t>
            </a:r>
            <a:endParaRPr kumimoji="0" lang="en-US" sz="1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3628787" y="3376732"/>
            <a:ext cx="7372826" cy="9478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3784283" y="3477578"/>
            <a:ext cx="337161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3.Neural Network Fundamentals Video</a:t>
            </a:r>
            <a:endParaRPr kumimoji="0" lang="en-US" sz="1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474506" y="3477578"/>
            <a:ext cx="337161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1" i="0" u="sng" strike="noStrike" kern="1200" cap="none" spc="0" normalizeH="0" baseline="0" noProof="0" dirty="0">
                <a:ln>
                  <a:noFill/>
                </a:ln>
                <a:solidFill>
                  <a:srgbClr val="A9F00F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https://www.youtube.com/watch?v=VgyKQ5MTDFc</a:t>
            </a: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, date and time of access: </a:t>
            </a:r>
            <a:r>
              <a:rPr lang="en-US" sz="1225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20</a:t>
            </a: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.04.2024 | 15:22</a:t>
            </a:r>
            <a:endParaRPr kumimoji="0" lang="en-US" sz="1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3628787" y="4324588"/>
            <a:ext cx="7372826" cy="9478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3784283" y="4425434"/>
            <a:ext cx="337161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4.T81-558: Applications of Deep Neural Networks</a:t>
            </a:r>
            <a:endParaRPr kumimoji="0" lang="en-US" sz="1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474506" y="4425434"/>
            <a:ext cx="337161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1" i="0" u="sng" strike="noStrike" kern="1200" cap="none" spc="0" normalizeH="0" baseline="0" noProof="0" dirty="0">
                <a:ln>
                  <a:noFill/>
                </a:ln>
                <a:solidFill>
                  <a:srgbClr val="A9F00F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https://sites.wustl.edu/jeffheaton/t81-558/</a:t>
            </a: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, date and time of access: </a:t>
            </a:r>
            <a:r>
              <a:rPr lang="en-US" sz="1225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20</a:t>
            </a: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.04.2024 | 16:36</a:t>
            </a:r>
            <a:endParaRPr kumimoji="0" lang="en-US" sz="1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3628787" y="5272445"/>
            <a:ext cx="7372826" cy="14453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3784283" y="5373291"/>
            <a:ext cx="337161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5.MinMax Normalization in Python</a:t>
            </a:r>
            <a:endParaRPr kumimoji="0" lang="en-US" sz="1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474506" y="5373291"/>
            <a:ext cx="3371612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1" i="0" u="sng" strike="noStrike" kern="1200" cap="none" spc="0" normalizeH="0" baseline="0" noProof="0" dirty="0">
                <a:ln>
                  <a:noFill/>
                </a:ln>
                <a:solidFill>
                  <a:srgbClr val="A9F00F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https://towardsdatascience.com/everything-you-need-to-know-about-min-max-normalization-in-python-b79592732b79</a:t>
            </a: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, date and time of access: </a:t>
            </a:r>
            <a:r>
              <a:rPr lang="en-US" sz="1225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20</a:t>
            </a: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.04.2024 | 16:39</a:t>
            </a:r>
            <a:endParaRPr kumimoji="0" lang="en-US" sz="1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3628787" y="6717744"/>
            <a:ext cx="7372826" cy="1196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3784283" y="6818590"/>
            <a:ext cx="337161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6.Scikit-learn PCA Documentation</a:t>
            </a:r>
            <a:endParaRPr kumimoji="0" lang="en-US" sz="1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474506" y="6818590"/>
            <a:ext cx="3371612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0" i="0" u="sng" strike="noStrike" kern="1200" cap="none" spc="0" normalizeH="0" baseline="0" noProof="0" dirty="0">
                <a:ln>
                  <a:noFill/>
                </a:ln>
                <a:solidFill>
                  <a:srgbClr val="A9F00F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https://scikit-learn.org/stable/modules/generated/sklearn.decomposition.PCA.html</a:t>
            </a: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, date and time of access: </a:t>
            </a:r>
            <a:r>
              <a:rPr lang="en-US" sz="1225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22</a:t>
            </a: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.04.2024 | 21:50</a:t>
            </a:r>
            <a:endParaRPr kumimoji="0" lang="en-US" sz="1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 21"/>
          <p:cNvSpPr/>
          <p:nvPr/>
        </p:nvSpPr>
        <p:spPr>
          <a:xfrm>
            <a:off x="3628787" y="7914323"/>
            <a:ext cx="7372826" cy="1196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3784283" y="8015168"/>
            <a:ext cx="337161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7.Keras Sequential Model Guide</a:t>
            </a:r>
            <a:endParaRPr kumimoji="0" lang="en-US" sz="1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7474506" y="8015168"/>
            <a:ext cx="3371612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0" i="0" u="sng" strike="noStrike" kern="1200" cap="none" spc="0" normalizeH="0" baseline="0" noProof="0" dirty="0">
                <a:ln>
                  <a:noFill/>
                </a:ln>
                <a:solidFill>
                  <a:srgbClr val="A9F00F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https://keras.io/guides/sequential_model/</a:t>
            </a: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, date and time of access: </a:t>
            </a:r>
            <a:r>
              <a:rPr lang="en-US" sz="1225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22</a:t>
            </a: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.04.2024 | 21:51</a:t>
            </a:r>
            <a:endParaRPr kumimoji="0" lang="en-US" sz="1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Shape 24"/>
          <p:cNvSpPr/>
          <p:nvPr/>
        </p:nvSpPr>
        <p:spPr>
          <a:xfrm>
            <a:off x="3628787" y="9110901"/>
            <a:ext cx="7372826" cy="9478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3784283" y="9211747"/>
            <a:ext cx="337161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8.Keras Layer Initializers</a:t>
            </a:r>
            <a:endParaRPr kumimoji="0" lang="en-US" sz="1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7474506" y="9211747"/>
            <a:ext cx="337161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1" i="0" u="sng" strike="noStrike" kern="1200" cap="none" spc="0" normalizeH="0" baseline="0" noProof="0" dirty="0">
                <a:ln>
                  <a:noFill/>
                </a:ln>
                <a:solidFill>
                  <a:srgbClr val="A9F00F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https://keras.io/api/layers/initializers/</a:t>
            </a: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, date and time of access: </a:t>
            </a:r>
            <a:r>
              <a:rPr lang="en-US" sz="1225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22</a:t>
            </a: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.04.2024 | 21:55</a:t>
            </a:r>
            <a:endParaRPr kumimoji="0" lang="en-US" sz="1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Shape 27"/>
          <p:cNvSpPr/>
          <p:nvPr/>
        </p:nvSpPr>
        <p:spPr>
          <a:xfrm>
            <a:off x="3628787" y="10058757"/>
            <a:ext cx="7372826" cy="9478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3784283" y="10159603"/>
            <a:ext cx="337161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9.Keras Activation Functions</a:t>
            </a:r>
            <a:endParaRPr kumimoji="0" lang="en-US" sz="1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 29"/>
          <p:cNvSpPr/>
          <p:nvPr/>
        </p:nvSpPr>
        <p:spPr>
          <a:xfrm>
            <a:off x="7474506" y="10159603"/>
            <a:ext cx="337161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1" i="0" u="sng" strike="noStrike" kern="1200" cap="none" spc="0" normalizeH="0" baseline="0" noProof="0" dirty="0">
                <a:ln>
                  <a:noFill/>
                </a:ln>
                <a:solidFill>
                  <a:srgbClr val="A9F00F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https://keras.io/api/layers/activations/</a:t>
            </a: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, date and time of access: </a:t>
            </a:r>
            <a:r>
              <a:rPr lang="en-US" sz="1225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22</a:t>
            </a: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.04.2024 | 21:57</a:t>
            </a:r>
            <a:endParaRPr kumimoji="0" lang="en-US" sz="1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Shape 30"/>
          <p:cNvSpPr/>
          <p:nvPr/>
        </p:nvSpPr>
        <p:spPr>
          <a:xfrm>
            <a:off x="3628787" y="11006614"/>
            <a:ext cx="7372826" cy="1196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1"/>
          <p:cNvSpPr/>
          <p:nvPr/>
        </p:nvSpPr>
        <p:spPr>
          <a:xfrm>
            <a:off x="3784283" y="11107460"/>
            <a:ext cx="337161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10.Keras Categorical Cross-Entropy Loss</a:t>
            </a:r>
            <a:endParaRPr kumimoji="0" lang="en-US" sz="1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 32"/>
          <p:cNvSpPr/>
          <p:nvPr/>
        </p:nvSpPr>
        <p:spPr>
          <a:xfrm>
            <a:off x="7474506" y="11107460"/>
            <a:ext cx="3371612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1" i="0" u="sng" strike="noStrike" kern="1200" cap="none" spc="0" normalizeH="0" baseline="0" noProof="0" dirty="0">
                <a:ln>
                  <a:noFill/>
                </a:ln>
                <a:solidFill>
                  <a:srgbClr val="A9F00F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https://keras.io/api/losses/probabilistic_losses/#categorical_crossentropy-function</a:t>
            </a: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, date and time of access: </a:t>
            </a:r>
            <a:r>
              <a:rPr lang="en-US" sz="1225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22</a:t>
            </a: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.04.2024 | 22:31</a:t>
            </a:r>
            <a:endParaRPr kumimoji="0" lang="en-US" sz="1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Shape 33"/>
          <p:cNvSpPr/>
          <p:nvPr/>
        </p:nvSpPr>
        <p:spPr>
          <a:xfrm>
            <a:off x="3628787" y="12203192"/>
            <a:ext cx="7372826" cy="6991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7" name="Text 34"/>
          <p:cNvSpPr/>
          <p:nvPr/>
        </p:nvSpPr>
        <p:spPr>
          <a:xfrm>
            <a:off x="3784283" y="12304038"/>
            <a:ext cx="337161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11.Keras Optimizers</a:t>
            </a:r>
            <a:endParaRPr kumimoji="0" lang="en-US" sz="1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 35"/>
          <p:cNvSpPr/>
          <p:nvPr/>
        </p:nvSpPr>
        <p:spPr>
          <a:xfrm>
            <a:off x="7474506" y="12304038"/>
            <a:ext cx="337161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1" i="0" u="sng" strike="noStrike" kern="1200" cap="none" spc="0" normalizeH="0" baseline="0" noProof="0" dirty="0">
                <a:ln>
                  <a:noFill/>
                </a:ln>
                <a:solidFill>
                  <a:srgbClr val="A9F00F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https://keras.io/api/optimizers/</a:t>
            </a: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, date and time of access: </a:t>
            </a:r>
            <a:r>
              <a:rPr lang="en-US" sz="1225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22</a:t>
            </a: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.04.2024 | 22:37</a:t>
            </a:r>
            <a:endParaRPr kumimoji="0" lang="en-US" sz="12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924520"/>
            <a:ext cx="79287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74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Table of Contents</a:t>
            </a:r>
            <a:endParaRPr kumimoji="0" lang="en-US" sz="437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2393394" y="206323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Dataset Overview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2393394" y="250745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2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Exploratory Data Analysis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2393394" y="295167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3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Methodology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2393394" y="339590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4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Data Preprocessing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93394" y="384012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5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Neural Network Architecture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393394" y="428434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6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Experimental Results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393394" y="472856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7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Hyperparameter Tuning and Optimization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393394" y="517278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8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Future Work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393394" y="561701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9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Conclusion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393394" y="606123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10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Acknowledgements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393394" y="650545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11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Resources Used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393394" y="694967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12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References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94155" y="506544"/>
            <a:ext cx="794432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74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Dataset Overview</a:t>
            </a:r>
            <a:endParaRPr kumimoji="0" lang="en-US" sz="437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293053" y="1500222"/>
            <a:ext cx="45719" cy="1742599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6255882" y="211211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7" name="Shape 4"/>
          <p:cNvSpPr/>
          <p:nvPr/>
        </p:nvSpPr>
        <p:spPr>
          <a:xfrm>
            <a:off x="7065228" y="18830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50606" y="1862852"/>
            <a:ext cx="1763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24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kumimoji="0" lang="en-US" sz="262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2037993" y="1907501"/>
            <a:ext cx="4249638" cy="5953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r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87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Normal Connections</a:t>
            </a:r>
            <a:endParaRPr kumimoji="0" lang="en-US" sz="218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398499" y="2279333"/>
            <a:ext cx="3857383" cy="812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r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The dataset includes typical network traffic that is considered "normal" or non-malicious.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505936" y="292244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229" y="272620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171608" y="2744993"/>
            <a:ext cx="3343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24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kumimoji="0" lang="en-US" sz="262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283533" y="2726202"/>
            <a:ext cx="2144737" cy="499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87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Intrusion Types</a:t>
            </a:r>
            <a:endParaRPr kumimoji="0" lang="en-US" sz="218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344194" y="3092179"/>
            <a:ext cx="4248214" cy="18189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The dataset also covers a variety of network attack types, such as buffer overflow, FTP write, password guessing, and denial-of-service attacks.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2CDD25-C189-5D6F-4909-3CE04CEDC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408" y="5031189"/>
            <a:ext cx="6063950" cy="29280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592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2545" y="3245168"/>
            <a:ext cx="7605474" cy="664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35"/>
              </a:lnSpc>
              <a:buNone/>
            </a:pPr>
            <a:r>
              <a:rPr lang="en-US" sz="4188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Exploratory Data Analysis</a:t>
            </a:r>
          </a:p>
        </p:txBody>
      </p:sp>
      <p:sp>
        <p:nvSpPr>
          <p:cNvPr id="6" name="Shape 2"/>
          <p:cNvSpPr/>
          <p:nvPr/>
        </p:nvSpPr>
        <p:spPr>
          <a:xfrm>
            <a:off x="2262545" y="4395192"/>
            <a:ext cx="478631" cy="478631"/>
          </a:xfrm>
          <a:prstGeom prst="roundRect">
            <a:avLst>
              <a:gd name="adj" fmla="val 2000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417445" y="4435078"/>
            <a:ext cx="168831" cy="398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1"/>
              </a:lnSpc>
              <a:buNone/>
            </a:pPr>
            <a:r>
              <a:rPr lang="en-US" sz="2513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513" dirty="0"/>
          </a:p>
        </p:txBody>
      </p:sp>
      <p:sp>
        <p:nvSpPr>
          <p:cNvPr id="8" name="Text 4"/>
          <p:cNvSpPr/>
          <p:nvPr/>
        </p:nvSpPr>
        <p:spPr>
          <a:xfrm>
            <a:off x="2953822" y="4468297"/>
            <a:ext cx="2535436" cy="6648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7"/>
              </a:lnSpc>
              <a:buNone/>
            </a:pPr>
            <a:r>
              <a:rPr lang="en-US" sz="209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494,021 Rows</a:t>
            </a:r>
            <a:endParaRPr lang="en-US" sz="2094" dirty="0"/>
          </a:p>
        </p:txBody>
      </p:sp>
      <p:sp>
        <p:nvSpPr>
          <p:cNvPr id="9" name="Text 5"/>
          <p:cNvSpPr/>
          <p:nvPr/>
        </p:nvSpPr>
        <p:spPr>
          <a:xfrm>
            <a:off x="2953822" y="5260777"/>
            <a:ext cx="2535436" cy="10211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KDD Cup 1999 dataset contains 494,021 rows of network connection data.</a:t>
            </a:r>
            <a:endParaRPr lang="en-US" sz="1675" dirty="0"/>
          </a:p>
        </p:txBody>
      </p:sp>
      <p:sp>
        <p:nvSpPr>
          <p:cNvPr id="10" name="Shape 6"/>
          <p:cNvSpPr/>
          <p:nvPr/>
        </p:nvSpPr>
        <p:spPr>
          <a:xfrm>
            <a:off x="5701903" y="4395192"/>
            <a:ext cx="478631" cy="478631"/>
          </a:xfrm>
          <a:prstGeom prst="roundRect">
            <a:avLst>
              <a:gd name="adj" fmla="val 2000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81199" y="4435078"/>
            <a:ext cx="320040" cy="398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1"/>
              </a:lnSpc>
              <a:buNone/>
            </a:pPr>
            <a:r>
              <a:rPr lang="en-US" sz="2513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513" dirty="0"/>
          </a:p>
        </p:txBody>
      </p:sp>
      <p:sp>
        <p:nvSpPr>
          <p:cNvPr id="12" name="Text 8"/>
          <p:cNvSpPr/>
          <p:nvPr/>
        </p:nvSpPr>
        <p:spPr>
          <a:xfrm>
            <a:off x="6393180" y="4468297"/>
            <a:ext cx="2535436" cy="6648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7"/>
              </a:lnSpc>
              <a:buNone/>
            </a:pPr>
            <a:r>
              <a:rPr lang="en-US" sz="209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42 Columns</a:t>
            </a:r>
            <a:endParaRPr lang="en-US" sz="2094" dirty="0"/>
          </a:p>
        </p:txBody>
      </p:sp>
      <p:sp>
        <p:nvSpPr>
          <p:cNvPr id="13" name="Text 9"/>
          <p:cNvSpPr/>
          <p:nvPr/>
        </p:nvSpPr>
        <p:spPr>
          <a:xfrm>
            <a:off x="6393180" y="5260777"/>
            <a:ext cx="2535436" cy="238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Out of the 42 columns, 41 represent various features of network connections, and the last column indicates whether the connection is normal or an intrusion.</a:t>
            </a:r>
            <a:endParaRPr lang="en-US" sz="1675" dirty="0"/>
          </a:p>
        </p:txBody>
      </p:sp>
      <p:sp>
        <p:nvSpPr>
          <p:cNvPr id="14" name="Shape 10"/>
          <p:cNvSpPr/>
          <p:nvPr/>
        </p:nvSpPr>
        <p:spPr>
          <a:xfrm>
            <a:off x="9141262" y="4395192"/>
            <a:ext cx="478631" cy="478631"/>
          </a:xfrm>
          <a:prstGeom prst="roundRect">
            <a:avLst>
              <a:gd name="adj" fmla="val 2000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212223" y="4435078"/>
            <a:ext cx="336590" cy="398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1"/>
              </a:lnSpc>
              <a:buNone/>
            </a:pPr>
            <a:r>
              <a:rPr lang="en-US" sz="2513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513" dirty="0"/>
          </a:p>
        </p:txBody>
      </p:sp>
      <p:sp>
        <p:nvSpPr>
          <p:cNvPr id="16" name="Text 12"/>
          <p:cNvSpPr/>
          <p:nvPr/>
        </p:nvSpPr>
        <p:spPr>
          <a:xfrm>
            <a:off x="9832538" y="4468297"/>
            <a:ext cx="2535436" cy="6648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7"/>
              </a:lnSpc>
              <a:buNone/>
            </a:pPr>
            <a:r>
              <a:rPr lang="en-US" sz="209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23 Output Classes</a:t>
            </a:r>
            <a:endParaRPr lang="en-US" sz="2094" dirty="0"/>
          </a:p>
        </p:txBody>
      </p:sp>
      <p:sp>
        <p:nvSpPr>
          <p:cNvPr id="17" name="Text 13"/>
          <p:cNvSpPr/>
          <p:nvPr/>
        </p:nvSpPr>
        <p:spPr>
          <a:xfrm>
            <a:off x="9832538" y="5260777"/>
            <a:ext cx="2535436" cy="238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There are 23 output possibilities, with one representing a normal connection and the remaining 22 representing different types of intrusions.</a:t>
            </a:r>
            <a:endParaRPr lang="en-US" sz="167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25473"/>
            <a:ext cx="589585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Methodology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35890" y="2168366"/>
            <a:ext cx="1763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175272"/>
            <a:ext cx="437173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Preprocessing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Encoding non-numerical features, applying PCA for dimensionality reduction, and normalizing input features.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656832" y="4026098"/>
            <a:ext cx="3343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033004"/>
            <a:ext cx="62892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Neural Network Architecture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Five-layer architecture with one input, one output, and three hidden layers using ReLU and Sigmoid activations.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648260" y="5883831"/>
            <a:ext cx="35159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890736"/>
            <a:ext cx="530661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Hyperparameter Tuning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Experimenting with training/test split ratios, batch sizes, PCA components, and early stopping to optimize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047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75986" y="3301365"/>
            <a:ext cx="8516541" cy="676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53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0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Data Preprocessing</a:t>
            </a:r>
            <a:endParaRPr kumimoji="0" lang="en-US" sz="42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2"/>
          <p:cNvSpPr/>
          <p:nvPr/>
        </p:nvSpPr>
        <p:spPr>
          <a:xfrm>
            <a:off x="2175986" y="4302204"/>
            <a:ext cx="3281958" cy="3330654"/>
          </a:xfrm>
          <a:prstGeom prst="roundRect">
            <a:avLst>
              <a:gd name="adj" fmla="val 29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399943" y="4526161"/>
            <a:ext cx="2834045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6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0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Feature Encoding</a:t>
            </a:r>
            <a:endParaRPr kumimoji="0" lang="en-US" sz="213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4"/>
          <p:cNvSpPr/>
          <p:nvPr/>
        </p:nvSpPr>
        <p:spPr>
          <a:xfrm>
            <a:off x="2399943" y="5332214"/>
            <a:ext cx="2834045" cy="1384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4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Non-numerical feature values and output possibilities were encoded with numerical values.</a:t>
            </a:r>
            <a:endParaRPr kumimoji="0" lang="en-US" sz="17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674281" y="4302204"/>
            <a:ext cx="3281958" cy="3330654"/>
          </a:xfrm>
          <a:prstGeom prst="roundRect">
            <a:avLst>
              <a:gd name="adj" fmla="val 29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98237" y="4526161"/>
            <a:ext cx="2834045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6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0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Dimensionality Reduction</a:t>
            </a:r>
            <a:endParaRPr kumimoji="0" lang="en-US" sz="213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898237" y="5332214"/>
            <a:ext cx="2834045" cy="20766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4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Principal Component Analysis (PCA) was applied to reduce the dimensionality of the data while preserving most of the relevant information.</a:t>
            </a:r>
            <a:endParaRPr kumimoji="0" lang="en-US" sz="17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9172575" y="4302204"/>
            <a:ext cx="3281958" cy="3330654"/>
          </a:xfrm>
          <a:prstGeom prst="roundRect">
            <a:avLst>
              <a:gd name="adj" fmla="val 29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396532" y="4526161"/>
            <a:ext cx="2834045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6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0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Normalization</a:t>
            </a:r>
            <a:endParaRPr kumimoji="0" lang="en-US" sz="213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9396532" y="5332214"/>
            <a:ext cx="2834045" cy="1384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ts val="27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4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MinMax scaling was used to normalize the input features, further improving the model's accuracy.</a:t>
            </a:r>
            <a:endParaRPr kumimoji="0" lang="en-US" sz="17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204728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Neural Network Architecture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9914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Input Layer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560808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input layer receives the preprocessed network connection data.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991451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Hidden Layers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907994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Three hidden layers with ReLU activation function to capture complex patterns in the data.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991451"/>
            <a:ext cx="288428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Output Layer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56080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output layer uses Sigmoid activation to predict whether the connection is normal or an intrusion.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989409"/>
            <a:ext cx="100826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</a:t>
            </a:r>
            <a:r>
              <a:rPr kumimoji="0" lang="en-US" sz="4374" b="1" i="0" u="none" strike="noStrike" kern="1200" cap="none" spc="0" normalizeH="0" baseline="0" noProof="0" dirty="0" err="1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xperimental</a:t>
            </a:r>
            <a:r>
              <a:rPr kumimoji="0" lang="en-US" sz="4374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 result (Part-1)</a:t>
            </a:r>
            <a:endParaRPr kumimoji="0" lang="en-US" sz="437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037993" y="2128123"/>
            <a:ext cx="10554414" cy="5112068"/>
          </a:xfrm>
          <a:prstGeom prst="roundRect">
            <a:avLst>
              <a:gd name="adj" fmla="val 195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45613" y="2135743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67783" y="2276594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Split ratio (training/test)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41181" y="2276594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Test Accuracy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6"/>
          <p:cNvSpPr/>
          <p:nvPr/>
        </p:nvSpPr>
        <p:spPr>
          <a:xfrm>
            <a:off x="2045613" y="2772847"/>
            <a:ext cx="10539174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267783" y="2913698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0.75 / 0.25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41181" y="2913698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0.9922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2045613" y="3409950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267783" y="3550801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0.65 / 0.35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541181" y="3550801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0.9937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2045613" y="4047053"/>
            <a:ext cx="10539174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267783" y="4187904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0.55 / 0.45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41181" y="4187904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0.9932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2045613" y="4684157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2267783" y="4825008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0.45 / 0.55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541181" y="4825008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0.9917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2045613" y="5321260"/>
            <a:ext cx="10539174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2267783" y="5462111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0.35 / 0.65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541181" y="5462111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0.9909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 21"/>
          <p:cNvSpPr/>
          <p:nvPr/>
        </p:nvSpPr>
        <p:spPr>
          <a:xfrm>
            <a:off x="2045613" y="5958364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2267783" y="6099215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0.25 / 0.75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7541181" y="6099215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0.9903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Shape 24"/>
          <p:cNvSpPr/>
          <p:nvPr/>
        </p:nvSpPr>
        <p:spPr>
          <a:xfrm>
            <a:off x="2045613" y="6595467"/>
            <a:ext cx="10539174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2267783" y="6736318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0.15 / 0.85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7541181" y="6736318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0.9887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989409"/>
            <a:ext cx="100826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</a:t>
            </a:r>
            <a:r>
              <a:rPr kumimoji="0" lang="en-US" sz="4374" b="1" i="0" u="none" strike="noStrike" kern="1200" cap="none" spc="0" normalizeH="0" baseline="0" noProof="0" dirty="0" err="1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xperimental</a:t>
            </a:r>
            <a:r>
              <a:rPr kumimoji="0" lang="en-US" sz="4374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 result (Part-2)</a:t>
            </a:r>
            <a:endParaRPr kumimoji="0" lang="en-US" sz="437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037993" y="2128123"/>
            <a:ext cx="10554414" cy="5112068"/>
          </a:xfrm>
          <a:prstGeom prst="roundRect">
            <a:avLst>
              <a:gd name="adj" fmla="val 195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45613" y="2135743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67783" y="2276594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Number of Components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41181" y="2276594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Highest Accuracy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6"/>
          <p:cNvSpPr/>
          <p:nvPr/>
        </p:nvSpPr>
        <p:spPr>
          <a:xfrm>
            <a:off x="2045613" y="2772847"/>
            <a:ext cx="10539174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267783" y="2913698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41181" y="2913698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0.9937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2045613" y="3409950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267783" y="3550801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6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541181" y="3550801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0.9938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2045613" y="4047053"/>
            <a:ext cx="10539174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267783" y="4187904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10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41181" y="4187904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0.9938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2045613" y="4684157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2267783" y="4825008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12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541181" y="4825008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0.9941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2045613" y="5321260"/>
            <a:ext cx="10539174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2267783" y="5462111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16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541181" y="5462111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0.9945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 21"/>
          <p:cNvSpPr/>
          <p:nvPr/>
        </p:nvSpPr>
        <p:spPr>
          <a:xfrm>
            <a:off x="2045613" y="5958364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2267783" y="6099215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32 (Optimal)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7541181" y="6099215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0.9991 (Optimal)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Shape 24"/>
          <p:cNvSpPr/>
          <p:nvPr/>
        </p:nvSpPr>
        <p:spPr>
          <a:xfrm>
            <a:off x="2045613" y="6595467"/>
            <a:ext cx="10539174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2267783" y="6736318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38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7541181" y="6736318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0.9990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1191</Words>
  <Application>Microsoft Office PowerPoint</Application>
  <PresentationFormat>Custom</PresentationFormat>
  <Paragraphs>173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Arnab Das</cp:lastModifiedBy>
  <cp:revision>8</cp:revision>
  <dcterms:created xsi:type="dcterms:W3CDTF">2024-04-29T16:41:43Z</dcterms:created>
  <dcterms:modified xsi:type="dcterms:W3CDTF">2024-05-02T08:27:38Z</dcterms:modified>
</cp:coreProperties>
</file>